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67" r:id="rId1"/>
  </p:sldMasterIdLst>
  <p:notesMasterIdLst>
    <p:notesMasterId r:id="rId16"/>
  </p:notesMasterIdLst>
  <p:sldIdLst>
    <p:sldId id="256" r:id="rId2"/>
    <p:sldId id="280" r:id="rId3"/>
    <p:sldId id="281" r:id="rId4"/>
    <p:sldId id="278" r:id="rId5"/>
    <p:sldId id="263" r:id="rId6"/>
    <p:sldId id="265" r:id="rId7"/>
    <p:sldId id="264" r:id="rId8"/>
    <p:sldId id="257" r:id="rId9"/>
    <p:sldId id="258" r:id="rId10"/>
    <p:sldId id="259" r:id="rId11"/>
    <p:sldId id="279" r:id="rId12"/>
    <p:sldId id="270" r:id="rId13"/>
    <p:sldId id="260" r:id="rId14"/>
    <p:sldId id="275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CB0"/>
    <a:srgbClr val="6899AA"/>
    <a:srgbClr val="446AB9"/>
    <a:srgbClr val="547AB9"/>
    <a:srgbClr val="93A9E1"/>
    <a:srgbClr val="6373C7"/>
    <a:srgbClr val="346D95"/>
    <a:srgbClr val="2089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87801" autoAdjust="0"/>
  </p:normalViewPr>
  <p:slideViewPr>
    <p:cSldViewPr>
      <p:cViewPr varScale="1">
        <p:scale>
          <a:sx n="62" d="100"/>
          <a:sy n="62" d="100"/>
        </p:scale>
        <p:origin x="-758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9E79A44-ACA4-4797-8289-54A68272C5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0734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5F2304A2-E22D-40E8-B840-6A18A7014850}" type="slidenum">
              <a:rPr lang="en-US" sz="1200" smtClean="0"/>
              <a:pPr/>
              <a:t>1</a:t>
            </a:fld>
            <a:endParaRPr lang="en-US" sz="1200" smtClean="0"/>
          </a:p>
        </p:txBody>
      </p:sp>
      <p:sp>
        <p:nvSpPr>
          <p:cNvPr id="235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9BB6B12E-7CF0-47C0-92DA-E8FF934407A6}" type="slidenum">
              <a:rPr lang="en-US" sz="1200" smtClean="0"/>
              <a:pPr/>
              <a:t>14</a:t>
            </a:fld>
            <a:endParaRPr lang="en-US" sz="1200" smtClean="0"/>
          </a:p>
        </p:txBody>
      </p:sp>
      <p:sp>
        <p:nvSpPr>
          <p:cNvPr id="327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1F6ECB52-7B03-4290-8F83-B9060152DBE4}" type="slidenum">
              <a:rPr lang="en-US" sz="1200" smtClean="0"/>
              <a:pPr/>
              <a:t>5</a:t>
            </a:fld>
            <a:endParaRPr lang="en-US" sz="1200" smtClean="0"/>
          </a:p>
        </p:txBody>
      </p:sp>
      <p:sp>
        <p:nvSpPr>
          <p:cNvPr id="245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633A773C-A76B-4729-AA6B-3A9711391A30}" type="slidenum">
              <a:rPr lang="en-US" sz="1200" smtClean="0"/>
              <a:pPr/>
              <a:t>6</a:t>
            </a:fld>
            <a:endParaRPr lang="en-US" sz="1200" smtClean="0"/>
          </a:p>
        </p:txBody>
      </p:sp>
      <p:sp>
        <p:nvSpPr>
          <p:cNvPr id="256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F8DB8101-DEE6-4CAF-9D2E-83087198386A}" type="slidenum">
              <a:rPr lang="en-US" sz="1200" smtClean="0"/>
              <a:pPr/>
              <a:t>7</a:t>
            </a:fld>
            <a:endParaRPr lang="en-US" sz="1200" smtClean="0"/>
          </a:p>
        </p:txBody>
      </p:sp>
      <p:sp>
        <p:nvSpPr>
          <p:cNvPr id="266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775C5A1F-8383-4538-B093-AEA6CE99C18E}" type="slidenum">
              <a:rPr lang="en-US" sz="1200" smtClean="0"/>
              <a:pPr/>
              <a:t>8</a:t>
            </a:fld>
            <a:endParaRPr lang="en-US" sz="1200" smtClean="0"/>
          </a:p>
        </p:txBody>
      </p:sp>
      <p:sp>
        <p:nvSpPr>
          <p:cNvPr id="276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09AD70B1-6A8A-4512-AC85-CA2367103262}" type="slidenum">
              <a:rPr lang="en-US" sz="1200" smtClean="0"/>
              <a:pPr/>
              <a:t>9</a:t>
            </a:fld>
            <a:endParaRPr lang="en-US" sz="1200" smtClean="0"/>
          </a:p>
        </p:txBody>
      </p:sp>
      <p:sp>
        <p:nvSpPr>
          <p:cNvPr id="286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4D2FFF3D-0E2B-4D14-A1A3-7A218CF2BF1E}" type="slidenum">
              <a:rPr lang="en-US" sz="1200" smtClean="0"/>
              <a:pPr/>
              <a:t>10</a:t>
            </a:fld>
            <a:endParaRPr lang="en-US" sz="1200" smtClean="0"/>
          </a:p>
        </p:txBody>
      </p:sp>
      <p:sp>
        <p:nvSpPr>
          <p:cNvPr id="296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27E3329F-856C-45C6-9F52-F15352A3BC1A}" type="slidenum">
              <a:rPr lang="en-US" sz="1200" smtClean="0"/>
              <a:pPr/>
              <a:t>12</a:t>
            </a:fld>
            <a:endParaRPr lang="en-US" sz="1200" smtClean="0"/>
          </a:p>
        </p:txBody>
      </p:sp>
      <p:sp>
        <p:nvSpPr>
          <p:cNvPr id="307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4A308412-B1AA-4B27-B447-5CC146CC8E9A}" type="slidenum">
              <a:rPr lang="en-US" sz="1200" smtClean="0"/>
              <a:pPr/>
              <a:t>13</a:t>
            </a:fld>
            <a:endParaRPr lang="en-US" sz="1200" smtClean="0"/>
          </a:p>
        </p:txBody>
      </p:sp>
      <p:sp>
        <p:nvSpPr>
          <p:cNvPr id="317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FF3FA3-F1A1-496B-B4E7-13E3F4B247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657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A7FFB-A848-4E32-B3FE-13D094BC0D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824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70181-402B-4046-86A1-ED7136E6E8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251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CC66D-16FB-44A7-8FC6-B57525816F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386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F96D0F4-BFE2-4A8B-B048-F72A62EC13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693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00FC7-0ED3-406B-8F70-16BAAB5508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738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62F93B-5C4A-4E55-B94A-59FBF66F66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257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F8400-7E4A-449E-AFEB-374B5D0B4C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425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A2C4C96-674C-42C6-9ABA-729086CB56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271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79A5F39-25E2-4086-BE87-79B3E7DC52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55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eaLnBrk="1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 dirty="0">
              <a:latin typeface="+mn-lt"/>
              <a:ea typeface="+mn-ea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AF29017-BFE9-466A-86D0-3856D5B22D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606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1FAB1E93-7C68-4313-B065-C7E81BBDCE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3" r:id="rId2"/>
    <p:sldLayoutId id="2147483959" r:id="rId3"/>
    <p:sldLayoutId id="2147483954" r:id="rId4"/>
    <p:sldLayoutId id="2147483960" r:id="rId5"/>
    <p:sldLayoutId id="2147483955" r:id="rId6"/>
    <p:sldLayoutId id="2147483961" r:id="rId7"/>
    <p:sldLayoutId id="2147483962" r:id="rId8"/>
    <p:sldLayoutId id="2147483963" r:id="rId9"/>
    <p:sldLayoutId id="2147483956" r:id="rId10"/>
    <p:sldLayoutId id="2147483957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514600"/>
            <a:ext cx="7696200" cy="2438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u="sng" dirty="0" smtClean="0">
                <a:solidFill>
                  <a:schemeClr val="tx2">
                    <a:satMod val="130000"/>
                  </a:schemeClr>
                </a:solidFill>
                <a:latin typeface="Gabriola" pitchFamily="82" charset="0"/>
              </a:rPr>
              <a:t>Back on Tap:</a:t>
            </a:r>
            <a:r>
              <a:rPr lang="en-US" sz="6600" dirty="0" smtClean="0">
                <a:solidFill>
                  <a:schemeClr val="tx2">
                    <a:satMod val="130000"/>
                  </a:schemeClr>
                </a:solidFill>
                <a:latin typeface="Gabriola" pitchFamily="82" charset="0"/>
              </a:rPr>
              <a:t/>
            </a:r>
            <a:br>
              <a:rPr lang="en-US" sz="6600" dirty="0" smtClean="0">
                <a:solidFill>
                  <a:schemeClr val="tx2">
                    <a:satMod val="130000"/>
                  </a:schemeClr>
                </a:solidFill>
                <a:latin typeface="Gabriola" pitchFamily="82" charset="0"/>
              </a:rPr>
            </a:br>
            <a:r>
              <a:rPr lang="en-US" sz="6600" dirty="0" smtClean="0">
                <a:solidFill>
                  <a:schemeClr val="tx2">
                    <a:satMod val="130000"/>
                  </a:schemeClr>
                </a:solidFill>
                <a:latin typeface="Gabriola" pitchFamily="82" charset="0"/>
              </a:rPr>
              <a:t> A Legal Framework for </a:t>
            </a:r>
            <a:br>
              <a:rPr lang="en-US" sz="6600" dirty="0" smtClean="0">
                <a:solidFill>
                  <a:schemeClr val="tx2">
                    <a:satMod val="130000"/>
                  </a:schemeClr>
                </a:solidFill>
                <a:latin typeface="Gabriola" pitchFamily="82" charset="0"/>
              </a:rPr>
            </a:br>
            <a:r>
              <a:rPr lang="en-US" sz="6600" dirty="0" smtClean="0">
                <a:solidFill>
                  <a:schemeClr val="tx2">
                    <a:satMod val="130000"/>
                  </a:schemeClr>
                </a:solidFill>
                <a:latin typeface="Gabriola" pitchFamily="82" charset="0"/>
              </a:rPr>
              <a:t>Drinking Fountains in MA Schools</a:t>
            </a:r>
            <a:endParaRPr lang="en-US" sz="6600" dirty="0">
              <a:solidFill>
                <a:schemeClr val="tx2">
                  <a:satMod val="130000"/>
                </a:schemeClr>
              </a:solidFill>
              <a:latin typeface="Gabriola" pitchFamily="82" charset="0"/>
            </a:endParaRPr>
          </a:p>
        </p:txBody>
      </p: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76200" y="6248400"/>
            <a:ext cx="184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200"/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574675" y="5334000"/>
            <a:ext cx="79613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Bell MT" pitchFamily="18" charset="0"/>
              </a:rPr>
              <a:t>Cara Wilking, J.D.</a:t>
            </a:r>
          </a:p>
          <a:p>
            <a:pPr algn="ctr"/>
            <a:r>
              <a:rPr lang="en-US">
                <a:latin typeface="Bell MT" pitchFamily="18" charset="0"/>
              </a:rPr>
              <a:t>Public Health Advocacy Institute</a:t>
            </a:r>
          </a:p>
          <a:p>
            <a:pPr algn="ctr"/>
            <a:r>
              <a:rPr lang="en-US" sz="1800">
                <a:latin typeface="Bell MT" pitchFamily="18" charset="0"/>
              </a:rPr>
              <a:t>With Special Thanks for Research Assistance from Lindsey Palardy, J.D. Candidate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11300" y="381000"/>
            <a:ext cx="5880100" cy="9525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  <a:latin typeface="Gabriola" pitchFamily="82" charset="0"/>
              </a:rPr>
              <a:t>MA Plumbing Code Requirements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447800"/>
            <a:ext cx="6781800" cy="1905000"/>
          </a:xfrm>
        </p:spPr>
        <p:txBody>
          <a:bodyPr/>
          <a:lstStyle/>
          <a:p>
            <a:pPr lvl="2" eaLnBrk="1" hangingPunct="1">
              <a:lnSpc>
                <a:spcPct val="90000"/>
              </a:lnSpc>
            </a:pPr>
            <a:r>
              <a:rPr lang="en-US" u="sng" smtClean="0">
                <a:latin typeface="Bell MT" pitchFamily="18" charset="0"/>
              </a:rPr>
              <a:t>ONE BUBBLER PER 75 STUDENTS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>
                <a:latin typeface="Bell MT" pitchFamily="18" charset="0"/>
              </a:rPr>
              <a:t>Potable water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>
                <a:latin typeface="Bell MT" pitchFamily="18" charset="0"/>
              </a:rPr>
              <a:t>Nontoxic pipes (when newly installed)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>
                <a:latin typeface="Bell MT" pitchFamily="18" charset="0"/>
              </a:rPr>
              <a:t>Handicap accessible</a:t>
            </a:r>
          </a:p>
          <a:p>
            <a:pPr lvl="2" eaLnBrk="1" hangingPunct="1">
              <a:lnSpc>
                <a:spcPct val="90000"/>
              </a:lnSpc>
            </a:pPr>
            <a:endParaRPr lang="en-US" sz="2000" smtClean="0"/>
          </a:p>
          <a:p>
            <a:pPr lvl="2" eaLnBrk="1" hangingPunct="1">
              <a:lnSpc>
                <a:spcPct val="90000"/>
              </a:lnSpc>
            </a:pPr>
            <a:endParaRPr lang="en-US" sz="2000" smtClean="0"/>
          </a:p>
          <a:p>
            <a:pPr lvl="2" eaLnBrk="1" hangingPunct="1">
              <a:lnSpc>
                <a:spcPct val="90000"/>
              </a:lnSpc>
            </a:pPr>
            <a:endParaRPr lang="en-US" sz="2000" smtClean="0"/>
          </a:p>
          <a:p>
            <a:pPr lvl="2" eaLnBrk="1" hangingPunct="1">
              <a:lnSpc>
                <a:spcPct val="90000"/>
              </a:lnSpc>
            </a:pPr>
            <a:endParaRPr lang="en-US" sz="2000" smtClean="0"/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76400"/>
            <a:ext cx="5791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dirty="0" smtClean="0">
                <a:solidFill>
                  <a:schemeClr val="tx2">
                    <a:satMod val="130000"/>
                  </a:schemeClr>
                </a:solidFill>
                <a:latin typeface="Gabriola" pitchFamily="82" charset="0"/>
              </a:rPr>
              <a:t>The Elephant in the Room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1371600" cy="4114800"/>
          </a:xfrm>
          <a:solidFill>
            <a:schemeClr val="accent4">
              <a:lumMod val="50000"/>
            </a:schemeClr>
          </a:solidFill>
        </p:spPr>
        <p:txBody>
          <a:bodyPr>
            <a:normAutofit fontScale="92500" lnSpcReduction="1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9600" b="1" dirty="0" smtClean="0">
                <a:solidFill>
                  <a:schemeClr val="bg1">
                    <a:lumMod val="75000"/>
                  </a:schemeClr>
                </a:solidFill>
                <a:latin typeface="Gabriola" pitchFamily="82" charset="0"/>
              </a:rPr>
              <a:t>$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9600" b="1" dirty="0" smtClean="0">
                <a:solidFill>
                  <a:schemeClr val="bg1">
                    <a:lumMod val="75000"/>
                  </a:schemeClr>
                </a:solidFill>
                <a:latin typeface="Gabriola" pitchFamily="82" charset="0"/>
              </a:rPr>
              <a:t>$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9600" b="1" dirty="0" smtClean="0">
                <a:solidFill>
                  <a:schemeClr val="bg1">
                    <a:lumMod val="75000"/>
                  </a:schemeClr>
                </a:solidFill>
                <a:latin typeface="Gabriola" pitchFamily="82" charset="0"/>
              </a:rPr>
              <a:t>$</a:t>
            </a:r>
            <a:endParaRPr lang="en-US" sz="9600" b="1" dirty="0">
              <a:solidFill>
                <a:schemeClr val="bg1">
                  <a:lumMod val="75000"/>
                </a:schemeClr>
              </a:solidFill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81000"/>
            <a:ext cx="61722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>
                <a:latin typeface="Gabriola" pitchFamily="82" charset="0"/>
              </a:rPr>
              <a:t>Funding</a:t>
            </a:r>
            <a:endParaRPr lang="en-US" sz="6000" dirty="0" smtClean="0">
              <a:solidFill>
                <a:schemeClr val="tx2">
                  <a:satMod val="130000"/>
                </a:schemeClr>
              </a:solidFill>
              <a:latin typeface="Gabriola" pitchFamily="82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1676400"/>
            <a:ext cx="7086600" cy="4953000"/>
          </a:xfrm>
        </p:spPr>
        <p:txBody>
          <a:bodyPr/>
          <a:lstStyle/>
          <a:p>
            <a:pPr lvl="1" eaLnBrk="1" hangingPunct="1">
              <a:buFont typeface="Verdana" pitchFamily="34" charset="0"/>
              <a:buNone/>
            </a:pPr>
            <a:r>
              <a:rPr lang="en-US" smtClean="0"/>
              <a:t>MA School Building Authority</a:t>
            </a:r>
          </a:p>
          <a:p>
            <a:pPr lvl="1" eaLnBrk="1" hangingPunct="1"/>
            <a:r>
              <a:rPr lang="en-US" smtClean="0"/>
              <a:t>Criteria for determining need:</a:t>
            </a:r>
          </a:p>
          <a:p>
            <a:pPr lvl="2" eaLnBrk="1" hangingPunct="1"/>
            <a:r>
              <a:rPr lang="en-US" smtClean="0"/>
              <a:t>Effect of building’s condition on educational program</a:t>
            </a:r>
          </a:p>
          <a:p>
            <a:pPr lvl="2" eaLnBrk="1" hangingPunct="1"/>
            <a:r>
              <a:rPr lang="en-US" smtClean="0"/>
              <a:t>School in danger of losing accreditation</a:t>
            </a:r>
          </a:p>
          <a:p>
            <a:pPr lvl="2" eaLnBrk="1" hangingPunct="1"/>
            <a:r>
              <a:rPr lang="en-US" smtClean="0"/>
              <a:t>Risk posed to student health and safety by structural deficiencies </a:t>
            </a:r>
          </a:p>
          <a:p>
            <a:pPr lvl="2" eaLnBrk="1" hangingPunct="1"/>
            <a:r>
              <a:rPr lang="en-US" smtClean="0"/>
              <a:t>Barred by statute from funding projects “necessitated, in whole or in part, by the failure…to make adequate and prudent provisions for the care and maintenance of said school.”  </a:t>
            </a:r>
          </a:p>
          <a:p>
            <a:pPr lvl="1" eaLnBrk="1" hangingPunct="1"/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340600" cy="9525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tx2">
                    <a:satMod val="130000"/>
                  </a:schemeClr>
                </a:solidFill>
                <a:latin typeface="Gabriola" pitchFamily="82" charset="0"/>
              </a:rPr>
              <a:t>Getting Back on Tap!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143000"/>
            <a:ext cx="7340600" cy="4191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n-US" sz="1800" smtClean="0">
              <a:latin typeface="Bell MT" pitchFamily="18" charset="0"/>
            </a:endParaRPr>
          </a:p>
          <a:p>
            <a:pPr eaLnBrk="1" hangingPunct="1"/>
            <a:r>
              <a:rPr lang="en-US" smtClean="0">
                <a:latin typeface="Bell MT" pitchFamily="18" charset="0"/>
              </a:rPr>
              <a:t>Develop funding strategy </a:t>
            </a:r>
          </a:p>
          <a:p>
            <a:pPr eaLnBrk="1" hangingPunct="1">
              <a:buFont typeface="Wingdings 2" pitchFamily="18" charset="2"/>
              <a:buNone/>
            </a:pPr>
            <a:endParaRPr lang="en-US" sz="2000" smtClean="0">
              <a:latin typeface="Bell MT" pitchFamily="18" charset="0"/>
            </a:endParaRPr>
          </a:p>
          <a:p>
            <a:pPr eaLnBrk="1" hangingPunct="1"/>
            <a:r>
              <a:rPr lang="en-US" smtClean="0">
                <a:latin typeface="Bell MT" pitchFamily="18" charset="0"/>
              </a:rPr>
              <a:t>Replace pipes</a:t>
            </a:r>
          </a:p>
          <a:p>
            <a:pPr eaLnBrk="1" hangingPunct="1">
              <a:buFont typeface="Wingdings" pitchFamily="84" charset="2"/>
              <a:buNone/>
            </a:pPr>
            <a:endParaRPr lang="en-US" sz="1800" smtClean="0">
              <a:latin typeface="Bell MT" pitchFamily="18" charset="0"/>
            </a:endParaRPr>
          </a:p>
          <a:p>
            <a:pPr eaLnBrk="1" hangingPunct="1"/>
            <a:r>
              <a:rPr lang="en-US" smtClean="0">
                <a:latin typeface="Bell MT" pitchFamily="18" charset="0"/>
              </a:rPr>
              <a:t> Replace/add bubblers</a:t>
            </a:r>
          </a:p>
          <a:p>
            <a:pPr eaLnBrk="1" hangingPunct="1">
              <a:buFont typeface="Wingdings 2" pitchFamily="18" charset="2"/>
              <a:buNone/>
            </a:pPr>
            <a:endParaRPr lang="en-US" sz="2400" smtClean="0">
              <a:latin typeface="Bell MT" pitchFamily="18" charset="0"/>
            </a:endParaRPr>
          </a:p>
          <a:p>
            <a:pPr eaLnBrk="1" hangingPunct="1"/>
            <a:r>
              <a:rPr lang="en-US" smtClean="0">
                <a:latin typeface="Bell MT" pitchFamily="18" charset="0"/>
              </a:rPr>
              <a:t>Institute flushing regime or install automated flushing system</a:t>
            </a:r>
          </a:p>
          <a:p>
            <a:pPr eaLnBrk="1" hangingPunct="1">
              <a:buFont typeface="Wingdings 2" pitchFamily="18" charset="2"/>
              <a:buNone/>
            </a:pPr>
            <a:endParaRPr lang="en-US" sz="1800" smtClean="0">
              <a:latin typeface="Bell MT" pitchFamily="18" charset="0"/>
            </a:endParaRPr>
          </a:p>
          <a:p>
            <a:pPr eaLnBrk="1" hangingPunct="1"/>
            <a:r>
              <a:rPr lang="en-US" smtClean="0">
                <a:latin typeface="Bell MT" pitchFamily="18" charset="0"/>
              </a:rPr>
              <a:t> Filtration (least feasible option)</a:t>
            </a:r>
          </a:p>
          <a:p>
            <a:pPr eaLnBrk="1" hangingPunct="1">
              <a:buFont typeface="Wingdings" pitchFamily="84" charset="2"/>
              <a:buNone/>
            </a:pP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5562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tx2">
                    <a:satMod val="130000"/>
                  </a:schemeClr>
                </a:solidFill>
                <a:latin typeface="Gabriola" pitchFamily="82" charset="0"/>
              </a:rPr>
              <a:t>Possible Policy Changes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371600"/>
            <a:ext cx="7772400" cy="5105400"/>
          </a:xfrm>
        </p:spPr>
        <p:txBody>
          <a:bodyPr>
            <a:normAutofit fontScale="32500" lnSpcReduction="20000"/>
          </a:bodyPr>
          <a:lstStyle/>
          <a:p>
            <a:pPr marL="640398" lvl="1" indent="-283464" eaLnBrk="1" fontAlgn="auto" hangingPunct="1">
              <a:lnSpc>
                <a:spcPct val="90000"/>
              </a:lnSpc>
              <a:spcAft>
                <a:spcPts val="0"/>
              </a:spcAft>
              <a:buFont typeface="Verdana" pitchFamily="34" charset="0"/>
              <a:buNone/>
              <a:defRPr/>
            </a:pPr>
            <a:endParaRPr lang="en-US" sz="4200" dirty="0" smtClean="0">
              <a:latin typeface="Bell MT" pitchFamily="18" charset="0"/>
            </a:endParaRP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6000" dirty="0" smtClean="0">
                <a:latin typeface="Bell MT" pitchFamily="18" charset="0"/>
              </a:rPr>
              <a:t>MA Dept. of Environmental Protection</a:t>
            </a:r>
          </a:p>
          <a:p>
            <a:pPr marL="640398" lvl="1" indent="-283464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6000" dirty="0" smtClean="0">
                <a:latin typeface="Bell MT" pitchFamily="18" charset="0"/>
              </a:rPr>
              <a:t>Create enforceable requirement for routine annual school water testing and parental notification.</a:t>
            </a:r>
          </a:p>
          <a:p>
            <a:pPr marL="640398" lvl="1" indent="-283464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6000" dirty="0" smtClean="0">
                <a:latin typeface="Bell MT" pitchFamily="18" charset="0"/>
              </a:rPr>
              <a:t>Create enforceable remediation requirement specifying repairs be made within a certain time period and that bottled water shall be distributed on a short term basis (no more than one school year) during renovation and repairs.</a:t>
            </a:r>
          </a:p>
          <a:p>
            <a:pPr marL="640080" lvl="1" indent="-237744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6000" dirty="0" smtClean="0">
              <a:latin typeface="Bell MT" pitchFamily="18" charset="0"/>
            </a:endParaRP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6000" dirty="0" smtClean="0">
                <a:latin typeface="Bell MT" pitchFamily="18" charset="0"/>
              </a:rPr>
              <a:t>MA Dept. of Education</a:t>
            </a:r>
          </a:p>
          <a:p>
            <a:pPr marL="640080" lvl="1" indent="-237744" eaLnBrk="1" fontAlgn="auto" hangingPunct="1">
              <a:lnSpc>
                <a:spcPct val="90000"/>
              </a:lnSpc>
              <a:spcAft>
                <a:spcPts val="0"/>
              </a:spcAft>
              <a:buFont typeface="Verdana"/>
              <a:buChar char="◦"/>
              <a:defRPr/>
            </a:pPr>
            <a:r>
              <a:rPr lang="en-US" sz="6000" dirty="0" smtClean="0">
                <a:latin typeface="Bell MT" pitchFamily="18" charset="0"/>
              </a:rPr>
              <a:t>Make drinking fountains a requirement for school accreditation</a:t>
            </a:r>
          </a:p>
          <a:p>
            <a:pPr marL="640398" lvl="1" indent="-283464" eaLnBrk="1" fontAlgn="auto" hangingPunct="1">
              <a:lnSpc>
                <a:spcPct val="90000"/>
              </a:lnSpc>
              <a:spcAft>
                <a:spcPts val="0"/>
              </a:spcAft>
              <a:buFont typeface="Verdana" pitchFamily="34" charset="0"/>
              <a:buNone/>
              <a:defRPr/>
            </a:pPr>
            <a:endParaRPr lang="en-US" sz="6000" dirty="0" smtClean="0">
              <a:latin typeface="Bell MT" pitchFamily="18" charset="0"/>
            </a:endParaRP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6000" dirty="0" smtClean="0">
                <a:latin typeface="Bell MT" pitchFamily="18" charset="0"/>
              </a:rPr>
              <a:t>MA School Building Authority</a:t>
            </a:r>
          </a:p>
          <a:p>
            <a:pPr marL="640080" lvl="1" indent="-237744" eaLnBrk="1" fontAlgn="auto" hangingPunct="1">
              <a:lnSpc>
                <a:spcPct val="90000"/>
              </a:lnSpc>
              <a:spcAft>
                <a:spcPts val="0"/>
              </a:spcAft>
              <a:buFont typeface="Verdana"/>
              <a:buChar char="◦"/>
              <a:defRPr/>
            </a:pPr>
            <a:r>
              <a:rPr lang="en-US" sz="6000" dirty="0" smtClean="0">
                <a:latin typeface="Bell MT" pitchFamily="18" charset="0"/>
              </a:rPr>
              <a:t>Include drinking fountain inventory during school rating inspections and compile information into a special report for lawmakers and agency heads. </a:t>
            </a:r>
          </a:p>
          <a:p>
            <a:pPr marL="640080" lvl="1" indent="-237744" eaLnBrk="1" fontAlgn="auto" hangingPunct="1">
              <a:lnSpc>
                <a:spcPct val="90000"/>
              </a:lnSpc>
              <a:spcAft>
                <a:spcPts val="0"/>
              </a:spcAft>
              <a:buFont typeface="Verdana"/>
              <a:buChar char="◦"/>
              <a:defRPr/>
            </a:pPr>
            <a:r>
              <a:rPr lang="en-US" sz="6000" dirty="0" smtClean="0">
                <a:latin typeface="Bell MT" pitchFamily="18" charset="0"/>
              </a:rPr>
              <a:t>Prioritize drinking water infrastructure upgrades in points system.</a:t>
            </a:r>
          </a:p>
          <a:p>
            <a:pPr marL="640080" lvl="1" indent="-237744" eaLnBrk="1" fontAlgn="auto" hangingPunct="1">
              <a:lnSpc>
                <a:spcPct val="90000"/>
              </a:lnSpc>
              <a:spcAft>
                <a:spcPts val="0"/>
              </a:spcAft>
              <a:buFont typeface="Verdana"/>
              <a:buChar char="◦"/>
              <a:defRPr/>
            </a:pPr>
            <a:r>
              <a:rPr lang="en-US" sz="6000" dirty="0" smtClean="0">
                <a:latin typeface="Bell MT" pitchFamily="18" charset="0"/>
              </a:rPr>
              <a:t>“Piggyback” pipe and fountain repair onto heating system upgrades involving plumbing. </a:t>
            </a:r>
          </a:p>
          <a:p>
            <a:pPr marL="640080" lvl="1" indent="-237744" eaLnBrk="1" fontAlgn="auto" hangingPunct="1">
              <a:lnSpc>
                <a:spcPct val="90000"/>
              </a:lnSpc>
              <a:spcAft>
                <a:spcPts val="0"/>
              </a:spcAft>
              <a:buFont typeface="Verdana"/>
              <a:buChar char="◦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82563"/>
            <a:ext cx="7258050" cy="1036637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dirty="0" smtClean="0">
                <a:latin typeface="Gabriola" pitchFamily="82" charset="0"/>
              </a:rPr>
              <a:t>The Problem</a:t>
            </a:r>
            <a:endParaRPr lang="en-US" sz="6000" dirty="0">
              <a:latin typeface="Gabriola" pitchFamily="82" charset="0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219200" y="3200400"/>
            <a:ext cx="7499350" cy="3429000"/>
          </a:xfrm>
        </p:spPr>
        <p:txBody>
          <a:bodyPr/>
          <a:lstStyle/>
          <a:p>
            <a:pPr eaLnBrk="1" hangingPunct="1"/>
            <a:r>
              <a:rPr lang="en-US" smtClean="0">
                <a:latin typeface="Bell MT" pitchFamily="18" charset="0"/>
              </a:rPr>
              <a:t>Old School Buildings</a:t>
            </a:r>
          </a:p>
          <a:p>
            <a:pPr eaLnBrk="1" hangingPunct="1"/>
            <a:r>
              <a:rPr lang="en-US" smtClean="0">
                <a:latin typeface="Bell MT" pitchFamily="18" charset="0"/>
              </a:rPr>
              <a:t>Poor Water Quality Test Results</a:t>
            </a:r>
          </a:p>
          <a:p>
            <a:pPr eaLnBrk="1" hangingPunct="1"/>
            <a:r>
              <a:rPr lang="en-US" smtClean="0">
                <a:latin typeface="Bell MT" pitchFamily="18" charset="0"/>
              </a:rPr>
              <a:t>Negative Media Attention</a:t>
            </a:r>
          </a:p>
          <a:p>
            <a:pPr eaLnBrk="1" hangingPunct="1"/>
            <a:r>
              <a:rPr lang="en-US" smtClean="0">
                <a:latin typeface="Bell MT" pitchFamily="18" charset="0"/>
              </a:rPr>
              <a:t>Replacement of Plumbed Drinking Fountains with Bottled Water Dispensers	</a:t>
            </a:r>
          </a:p>
          <a:p>
            <a:pPr eaLnBrk="1" hangingPunct="1"/>
            <a:r>
              <a:rPr lang="en-US" smtClean="0">
                <a:latin typeface="Bell MT" pitchFamily="18" charset="0"/>
              </a:rPr>
              <a:t>Lack of Funding to Renovate/Repair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1200" smtClean="0"/>
              <a:t>Photo available at: http://archive.aft.org/pubs-reports/american_educator/issues/spring07/FacilitiesGap.pdf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31888"/>
            <a:ext cx="5200650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9935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5400" dirty="0" smtClean="0">
                <a:latin typeface="Gabriola" pitchFamily="82" charset="0"/>
              </a:rPr>
              <a:t>Types of School Water</a:t>
            </a:r>
            <a:endParaRPr lang="en-US" sz="5400" dirty="0">
              <a:latin typeface="Gabriola" pitchFamily="82" charset="0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>
                <a:latin typeface="Bell MT" pitchFamily="18" charset="0"/>
              </a:rPr>
              <a:t>TAP</a:t>
            </a:r>
          </a:p>
          <a:p>
            <a:pPr lvl="1" eaLnBrk="1" hangingPunct="1"/>
            <a:r>
              <a:rPr lang="en-US" u="sng" smtClean="0">
                <a:latin typeface="Bell MT" pitchFamily="18" charset="0"/>
              </a:rPr>
              <a:t>Plumbed Drinking Fountains Throughout School Building (“Bubblers”)</a:t>
            </a:r>
          </a:p>
          <a:p>
            <a:pPr lvl="1" eaLnBrk="1" hangingPunct="1"/>
            <a:r>
              <a:rPr lang="en-US" smtClean="0">
                <a:latin typeface="Bell MT" pitchFamily="18" charset="0"/>
              </a:rPr>
              <a:t>Tap Water Used for Food Preparation</a:t>
            </a:r>
          </a:p>
          <a:p>
            <a:pPr lvl="1" eaLnBrk="1" hangingPunct="1"/>
            <a:endParaRPr lang="en-US" sz="1800" smtClean="0">
              <a:latin typeface="Bell MT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smtClean="0">
                <a:latin typeface="Bell MT" pitchFamily="18" charset="0"/>
              </a:rPr>
              <a:t>BOTTLED</a:t>
            </a:r>
          </a:p>
          <a:p>
            <a:pPr lvl="1" eaLnBrk="1" hangingPunct="1"/>
            <a:r>
              <a:rPr lang="en-US" smtClean="0">
                <a:latin typeface="Bell MT" pitchFamily="18" charset="0"/>
              </a:rPr>
              <a:t>Free Bottled Water Dispensers (e.g. 5-gallon Poland Spring)</a:t>
            </a:r>
          </a:p>
          <a:p>
            <a:pPr lvl="1" eaLnBrk="1" hangingPunct="1"/>
            <a:r>
              <a:rPr lang="en-US" smtClean="0">
                <a:latin typeface="Bell MT" pitchFamily="18" charset="0"/>
              </a:rPr>
              <a:t>Bottled Water Sold in Vending Machines</a:t>
            </a:r>
          </a:p>
          <a:p>
            <a:pPr lvl="1" eaLnBrk="1" hangingPunct="1"/>
            <a:r>
              <a:rPr lang="en-US" smtClean="0">
                <a:latin typeface="Bell MT" pitchFamily="18" charset="0"/>
              </a:rPr>
              <a:t>Bottled Water Sold on the Lunch Line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0993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  <a:latin typeface="Gabriola" pitchFamily="82" charset="0"/>
              </a:rPr>
              <a:t>School Drinking Water in the News</a:t>
            </a:r>
          </a:p>
        </p:txBody>
      </p:sp>
      <p:pic>
        <p:nvPicPr>
          <p:cNvPr id="11267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684"/>
          <a:stretch>
            <a:fillRect/>
          </a:stretch>
        </p:blipFill>
        <p:spPr>
          <a:xfrm>
            <a:off x="1066800" y="3048000"/>
            <a:ext cx="4754563" cy="1524000"/>
          </a:xfrm>
          <a:noFill/>
        </p:spPr>
      </p:pic>
      <p:pic>
        <p:nvPicPr>
          <p:cNvPr id="1126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257800"/>
            <a:ext cx="75009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572000"/>
            <a:ext cx="68278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0" name="Group 10"/>
          <p:cNvGrpSpPr>
            <a:grpSpLocks/>
          </p:cNvGrpSpPr>
          <p:nvPr/>
        </p:nvGrpSpPr>
        <p:grpSpPr bwMode="auto">
          <a:xfrm rot="-439876">
            <a:off x="1211263" y="1016000"/>
            <a:ext cx="6477000" cy="1495425"/>
            <a:chOff x="3124200" y="3157538"/>
            <a:chExt cx="5791200" cy="1185862"/>
          </a:xfrm>
        </p:grpSpPr>
        <p:pic>
          <p:nvPicPr>
            <p:cNvPr id="11272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8013" y="3157538"/>
              <a:ext cx="2847975" cy="54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3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3657600"/>
              <a:ext cx="57912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71" name="Rectangle 8"/>
          <p:cNvSpPr>
            <a:spLocks noChangeArrowheads="1"/>
          </p:cNvSpPr>
          <p:nvPr/>
        </p:nvSpPr>
        <p:spPr bwMode="auto">
          <a:xfrm>
            <a:off x="5410200" y="2514600"/>
            <a:ext cx="32004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/>
              <a:t>Feb 1, 2010 </a:t>
            </a:r>
          </a:p>
          <a:p>
            <a:r>
              <a:rPr lang="en-US" b="1"/>
              <a:t>I-Team Discovers Unsafe Drinking Water In Schools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371600" y="381000"/>
            <a:ext cx="65532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  <a:latin typeface="Gabriola" pitchFamily="82" charset="0"/>
              </a:rPr>
              <a:t>Basic Legal Framework</a:t>
            </a: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idx="1"/>
          </p:nvPr>
        </p:nvSpPr>
        <p:spPr>
          <a:xfrm>
            <a:off x="1447800" y="1828800"/>
            <a:ext cx="5638800" cy="4114800"/>
          </a:xfrm>
        </p:spPr>
        <p:txBody>
          <a:bodyPr/>
          <a:lstStyle/>
          <a:p>
            <a:pPr eaLnBrk="1" hangingPunct="1"/>
            <a:r>
              <a:rPr lang="en-US" smtClean="0">
                <a:latin typeface="Bell MT" pitchFamily="18" charset="0"/>
              </a:rPr>
              <a:t>Access</a:t>
            </a:r>
          </a:p>
          <a:p>
            <a:pPr eaLnBrk="1" hangingPunct="1">
              <a:buFont typeface="Wingdings 2" pitchFamily="18" charset="2"/>
              <a:buNone/>
            </a:pPr>
            <a:endParaRPr lang="en-US" sz="1600" smtClean="0">
              <a:latin typeface="Bell MT" pitchFamily="18" charset="0"/>
            </a:endParaRPr>
          </a:p>
          <a:p>
            <a:pPr eaLnBrk="1" hangingPunct="1"/>
            <a:r>
              <a:rPr lang="en-US" smtClean="0">
                <a:latin typeface="Bell MT" pitchFamily="18" charset="0"/>
              </a:rPr>
              <a:t>Quality</a:t>
            </a:r>
          </a:p>
          <a:p>
            <a:pPr eaLnBrk="1" hangingPunct="1">
              <a:buFont typeface="Wingdings 2" pitchFamily="18" charset="2"/>
              <a:buNone/>
            </a:pPr>
            <a:endParaRPr lang="en-US" sz="1600" smtClean="0">
              <a:latin typeface="Bell MT" pitchFamily="18" charset="0"/>
            </a:endParaRPr>
          </a:p>
          <a:p>
            <a:pPr eaLnBrk="1" hangingPunct="1"/>
            <a:r>
              <a:rPr lang="en-US" smtClean="0">
                <a:latin typeface="Bell MT" pitchFamily="18" charset="0"/>
              </a:rPr>
              <a:t>Infrastructure</a:t>
            </a:r>
          </a:p>
          <a:p>
            <a:pPr eaLnBrk="1" hangingPunct="1">
              <a:buFont typeface="Wingdings 2" pitchFamily="18" charset="2"/>
              <a:buNone/>
            </a:pPr>
            <a:endParaRPr lang="en-US" sz="1600" smtClean="0">
              <a:latin typeface="Bell MT" pitchFamily="18" charset="0"/>
            </a:endParaRPr>
          </a:p>
          <a:p>
            <a:pPr eaLnBrk="1" hangingPunct="1"/>
            <a:r>
              <a:rPr lang="en-US" smtClean="0">
                <a:latin typeface="Bell MT" pitchFamily="18" charset="0"/>
              </a:rPr>
              <a:t>Funding</a:t>
            </a:r>
          </a:p>
          <a:p>
            <a:pPr eaLnBrk="1" hangingPunct="1">
              <a:buFont typeface="Wingdings" pitchFamily="84" charset="2"/>
              <a:buNone/>
            </a:pPr>
            <a:endParaRPr lang="en-US" smtClean="0">
              <a:latin typeface="Bell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533400"/>
            <a:ext cx="54102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 smtClean="0">
                <a:solidFill>
                  <a:schemeClr val="tx2">
                    <a:satMod val="130000"/>
                  </a:schemeClr>
                </a:solidFill>
                <a:latin typeface="Gabriola" pitchFamily="82" charset="0"/>
              </a:rPr>
              <a:t>Access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600200"/>
            <a:ext cx="7239000" cy="4267200"/>
          </a:xfrm>
        </p:spPr>
        <p:txBody>
          <a:bodyPr/>
          <a:lstStyle/>
          <a:p>
            <a:pPr eaLnBrk="1" hangingPunct="1">
              <a:buFont typeface="Wingdings" pitchFamily="84" charset="2"/>
              <a:buNone/>
            </a:pPr>
            <a:endParaRPr lang="en-US" sz="900" smtClean="0"/>
          </a:p>
          <a:p>
            <a:pPr eaLnBrk="1" hangingPunct="1"/>
            <a:r>
              <a:rPr lang="en-US" smtClean="0">
                <a:latin typeface="Bell MT" pitchFamily="18" charset="0"/>
              </a:rPr>
              <a:t>MA Dept. of Education:</a:t>
            </a:r>
          </a:p>
          <a:p>
            <a:pPr lvl="1" eaLnBrk="1" hangingPunct="1"/>
            <a:r>
              <a:rPr lang="en-US" smtClean="0">
                <a:latin typeface="Bell MT" pitchFamily="18" charset="0"/>
              </a:rPr>
              <a:t>“The school shall provide a source of sanitary drinking water located in or convenient to rooms occupied by students.” </a:t>
            </a:r>
            <a:r>
              <a:rPr lang="en-US" sz="1600" smtClean="0">
                <a:latin typeface="Bell MT" pitchFamily="18" charset="0"/>
              </a:rPr>
              <a:t>603 CMR § 18.04(3)(d) (2010).</a:t>
            </a:r>
          </a:p>
          <a:p>
            <a:pPr lvl="1" eaLnBrk="1" hangingPunct="1"/>
            <a:endParaRPr lang="en-US" smtClean="0">
              <a:latin typeface="Bell MT" pitchFamily="18" charset="0"/>
            </a:endParaRPr>
          </a:p>
          <a:p>
            <a:pPr eaLnBrk="1" hangingPunct="1"/>
            <a:r>
              <a:rPr lang="en-US" smtClean="0">
                <a:latin typeface="Bell MT" pitchFamily="18" charset="0"/>
              </a:rPr>
              <a:t>State Plumbing Code</a:t>
            </a:r>
          </a:p>
          <a:p>
            <a:pPr lvl="1" eaLnBrk="1" hangingPunct="1"/>
            <a:r>
              <a:rPr lang="en-US" smtClean="0">
                <a:latin typeface="Bell MT" pitchFamily="18" charset="0"/>
              </a:rPr>
              <a:t>ONE Drinking Fountain Per 75 STUDENTS</a:t>
            </a:r>
          </a:p>
          <a:p>
            <a:pPr lvl="1" eaLnBrk="1" hangingPunct="1">
              <a:buFont typeface="Verdana" pitchFamily="34" charset="0"/>
              <a:buNone/>
            </a:pPr>
            <a:endParaRPr lang="en-US" smtClean="0"/>
          </a:p>
          <a:p>
            <a:pPr lvl="1" eaLnBrk="1" hangingPunct="1">
              <a:buFont typeface="Verdana" pitchFamily="34" charset="0"/>
              <a:buNone/>
            </a:pPr>
            <a:endParaRPr lang="en-US" smtClean="0"/>
          </a:p>
          <a:p>
            <a:pPr lvl="1" eaLnBrk="1" hangingPunct="1">
              <a:buFont typeface="Verdana" pitchFamily="34" charset="0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5867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tx2">
                    <a:satMod val="130000"/>
                  </a:schemeClr>
                </a:solidFill>
                <a:latin typeface="Gabriola" pitchFamily="82" charset="0"/>
              </a:rPr>
              <a:t>Quality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447800"/>
            <a:ext cx="76200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Bell MT" pitchFamily="18" charset="0"/>
              </a:rPr>
              <a:t>MA Drinking Water Standards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latin typeface="Bell MT" pitchFamily="18" charset="0"/>
              </a:rPr>
              <a:t>Apply to public water suppliers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Bell MT" pitchFamily="18" charset="0"/>
              </a:rPr>
              <a:t>15 ppb of lead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Bell MT" pitchFamily="18" charset="0"/>
              </a:rPr>
              <a:t>1300 ppb of copper</a:t>
            </a:r>
          </a:p>
          <a:p>
            <a:pPr lvl="1" eaLnBrk="1" hangingPunct="1">
              <a:lnSpc>
                <a:spcPct val="90000"/>
              </a:lnSpc>
              <a:buFont typeface="Verdana" pitchFamily="34" charset="0"/>
              <a:buNone/>
            </a:pPr>
            <a:endParaRPr lang="en-US" sz="1400" smtClean="0">
              <a:latin typeface="Bell MT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Bell MT" pitchFamily="18" charset="0"/>
              </a:rPr>
              <a:t>MA Dept. of Environmental Protection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Bell MT" pitchFamily="18" charset="0"/>
              </a:rPr>
              <a:t>MA public water suppliers required to test two schools annually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Bell MT" pitchFamily="18" charset="0"/>
              </a:rPr>
              <a:t>MADEP Lead in School Drinking Water Program requested testing of all schools in 2004-2005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2390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tx2">
                    <a:satMod val="130000"/>
                  </a:schemeClr>
                </a:solidFill>
                <a:latin typeface="Gabriola" pitchFamily="82" charset="0"/>
              </a:rPr>
              <a:t>Infrastructure:  School Plumbing 101</a:t>
            </a:r>
          </a:p>
        </p:txBody>
      </p:sp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1700213" y="6475413"/>
            <a:ext cx="66230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http://www.epa.gov/safewater/schools/pdfs/lead/toolkit_leadschools_guide_3ts_leadschools.pdf</a:t>
            </a:r>
          </a:p>
        </p:txBody>
      </p:sp>
      <p:pic>
        <p:nvPicPr>
          <p:cNvPr id="1536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7848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ChangeArrowheads="1"/>
          </p:cNvSpPr>
          <p:nvPr/>
        </p:nvSpPr>
        <p:spPr bwMode="auto">
          <a:xfrm>
            <a:off x="1295400" y="6507163"/>
            <a:ext cx="66230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http://www.epa.gov/safewater/schools/pdfs/lead/toolkit_leadschools_guide_3ts_leadschools.pdf</a:t>
            </a:r>
            <a:endParaRPr lang="en-US"/>
          </a:p>
        </p:txBody>
      </p:sp>
      <p:sp>
        <p:nvSpPr>
          <p:cNvPr id="16387" name="Rectangle 7"/>
          <p:cNvSpPr>
            <a:spLocks noChangeArrowheads="1"/>
          </p:cNvSpPr>
          <p:nvPr/>
        </p:nvSpPr>
        <p:spPr bwMode="auto">
          <a:xfrm>
            <a:off x="1828800" y="1030288"/>
            <a:ext cx="52879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/>
              <a:t>Drinking Fountain Basics</a:t>
            </a:r>
          </a:p>
        </p:txBody>
      </p:sp>
      <p:pic>
        <p:nvPicPr>
          <p:cNvPr id="1638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92"/>
          <a:stretch>
            <a:fillRect/>
          </a:stretch>
        </p:blipFill>
        <p:spPr bwMode="auto">
          <a:xfrm>
            <a:off x="1524000" y="2057400"/>
            <a:ext cx="6096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767</TotalTime>
  <Words>462</Words>
  <Application>Microsoft Office PowerPoint</Application>
  <PresentationFormat>On-screen Show (4:3)</PresentationFormat>
  <Paragraphs>105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ＭＳ Ｐゴシック</vt:lpstr>
      <vt:lpstr>Gill Sans MT</vt:lpstr>
      <vt:lpstr>Wingdings 2</vt:lpstr>
      <vt:lpstr>Verdana</vt:lpstr>
      <vt:lpstr>Gabriola</vt:lpstr>
      <vt:lpstr>Bell MT</vt:lpstr>
      <vt:lpstr>Wingdings</vt:lpstr>
      <vt:lpstr>Solstice</vt:lpstr>
      <vt:lpstr>Back on Tap:  A Legal Framework for  Drinking Fountains in MA Schools</vt:lpstr>
      <vt:lpstr>The Problem</vt:lpstr>
      <vt:lpstr>Types of School Water</vt:lpstr>
      <vt:lpstr>School Drinking Water in the News</vt:lpstr>
      <vt:lpstr>Basic Legal Framework</vt:lpstr>
      <vt:lpstr>Access</vt:lpstr>
      <vt:lpstr>Quality</vt:lpstr>
      <vt:lpstr>Infrastructure:  School Plumbing 101</vt:lpstr>
      <vt:lpstr>PowerPoint Presentation</vt:lpstr>
      <vt:lpstr>MA Plumbing Code Requirements</vt:lpstr>
      <vt:lpstr>The Elephant in the Room</vt:lpstr>
      <vt:lpstr>Funding</vt:lpstr>
      <vt:lpstr>Getting Back on Tap!</vt:lpstr>
      <vt:lpstr>Possible Policy Changes</vt:lpstr>
    </vt:vector>
  </TitlesOfParts>
  <Company>Lindsey Ryckman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Acess to safe drinking water in Boston Public schools</dc:title>
  <dc:creator>Lindsey Ryckman</dc:creator>
  <cp:lastModifiedBy>Cara</cp:lastModifiedBy>
  <cp:revision>71</cp:revision>
  <dcterms:created xsi:type="dcterms:W3CDTF">2010-04-29T12:38:09Z</dcterms:created>
  <dcterms:modified xsi:type="dcterms:W3CDTF">2010-08-05T19:25:34Z</dcterms:modified>
</cp:coreProperties>
</file>